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Economica"/>
      <p:regular r:id="rId26"/>
      <p:bold r:id="rId27"/>
      <p:italic r:id="rId28"/>
      <p:boldItalic r:id="rId29"/>
    </p:embeddedFont>
    <p:embeddedFont>
      <p:font typeface="PT Sans Narrow"/>
      <p:regular r:id="rId30"/>
      <p:bold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conomica-regular.fntdata"/><Relationship Id="rId25" Type="http://schemas.openxmlformats.org/officeDocument/2006/relationships/slide" Target="slides/slide20.xml"/><Relationship Id="rId28" Type="http://schemas.openxmlformats.org/officeDocument/2006/relationships/font" Target="fonts/Economica-italic.fntdata"/><Relationship Id="rId27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TSansNarrow-bold.fntdata"/><Relationship Id="rId30" Type="http://schemas.openxmlformats.org/officeDocument/2006/relationships/font" Target="fonts/PTSansNarrow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b="1" lang="en"/>
              <a:t>There is a need to feel connected and to explore the rest of the world.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b="1" lang="en"/>
              <a:t>Certain everyday cultural norms can be shocking to people of different cultures.</a:t>
            </a:r>
          </a:p>
          <a:p>
            <a:pPr indent="-298450" lvl="0" marL="45720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b="1" lang="en"/>
              <a:t>Being able to remember experiences is very satisfying.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hape 9"/>
          <p:cNvCxnSpPr/>
          <p:nvPr/>
        </p:nvCxnSpPr>
        <p:spPr>
          <a:xfrm>
            <a:off x="7007735" y="3176887"/>
            <a:ext cx="5621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" name="Shape 10"/>
          <p:cNvCxnSpPr/>
          <p:nvPr/>
        </p:nvCxnSpPr>
        <p:spPr>
          <a:xfrm>
            <a:off x="1575034" y="3158251"/>
            <a:ext cx="5621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" name="Shape 11"/>
          <p:cNvGrpSpPr/>
          <p:nvPr/>
        </p:nvGrpSpPr>
        <p:grpSpPr>
          <a:xfrm>
            <a:off x="1004143" y="1022025"/>
            <a:ext cx="7136667" cy="152400"/>
            <a:chOff x="1346428" y="1011300"/>
            <a:chExt cx="6452100" cy="152400"/>
          </a:xfrm>
        </p:grpSpPr>
        <p:cxnSp>
          <p:nvCxnSpPr>
            <p:cNvPr id="12" name="Shape 12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Shape 13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4" name="Shape 14"/>
          <p:cNvGrpSpPr/>
          <p:nvPr/>
        </p:nvGrpSpPr>
        <p:grpSpPr>
          <a:xfrm>
            <a:off x="1004150" y="3969100"/>
            <a:ext cx="7136667" cy="152400"/>
            <a:chOff x="1346435" y="3969087"/>
            <a:chExt cx="6452100" cy="152400"/>
          </a:xfrm>
        </p:grpSpPr>
        <p:cxnSp>
          <p:nvCxnSpPr>
            <p:cNvPr id="15" name="Shape 15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Shape 16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" name="Shape 17"/>
          <p:cNvSpPr txBox="1"/>
          <p:nvPr>
            <p:ph type="ctrTitle"/>
          </p:nvPr>
        </p:nvSpPr>
        <p:spPr>
          <a:xfrm>
            <a:off x="1004150" y="1751764"/>
            <a:ext cx="7136700" cy="1022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5400"/>
            </a:lvl1pPr>
            <a:lvl2pPr algn="ctr">
              <a:spcBef>
                <a:spcPts val="0"/>
              </a:spcBef>
              <a:buSzPct val="100000"/>
              <a:defRPr sz="5400"/>
            </a:lvl2pPr>
            <a:lvl3pPr algn="ctr">
              <a:spcBef>
                <a:spcPts val="0"/>
              </a:spcBef>
              <a:buSzPct val="100000"/>
              <a:defRPr sz="5400"/>
            </a:lvl3pPr>
            <a:lvl4pPr algn="ctr">
              <a:spcBef>
                <a:spcPts val="0"/>
              </a:spcBef>
              <a:buSzPct val="100000"/>
              <a:defRPr sz="5400"/>
            </a:lvl4pPr>
            <a:lvl5pPr algn="ctr">
              <a:spcBef>
                <a:spcPts val="0"/>
              </a:spcBef>
              <a:buSzPct val="100000"/>
              <a:defRPr sz="5400"/>
            </a:lvl5pPr>
            <a:lvl6pPr algn="ctr">
              <a:spcBef>
                <a:spcPts val="0"/>
              </a:spcBef>
              <a:buSzPct val="100000"/>
              <a:defRPr sz="5400"/>
            </a:lvl6pPr>
            <a:lvl7pPr algn="ctr">
              <a:spcBef>
                <a:spcPts val="0"/>
              </a:spcBef>
              <a:buSzPct val="100000"/>
              <a:defRPr sz="5400"/>
            </a:lvl7pPr>
            <a:lvl8pPr algn="ctr">
              <a:spcBef>
                <a:spcPts val="0"/>
              </a:spcBef>
              <a:buSzPct val="100000"/>
              <a:defRPr sz="5400"/>
            </a:lvl8pPr>
            <a:lvl9pPr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8" name="Shape 18"/>
          <p:cNvSpPr txBox="1"/>
          <p:nvPr>
            <p:ph idx="1" type="subTitle"/>
          </p:nvPr>
        </p:nvSpPr>
        <p:spPr>
          <a:xfrm>
            <a:off x="2137225" y="2850039"/>
            <a:ext cx="4870499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311700" y="1304850"/>
            <a:ext cx="8520599" cy="153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311700" y="2995650"/>
            <a:ext cx="85205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algn="ctr">
              <a:spcBef>
                <a:spcPts val="0"/>
              </a:spcBef>
              <a:defRPr/>
            </a:lvl1pPr>
            <a:lvl2pPr algn="ctr">
              <a:spcBef>
                <a:spcPts val="0"/>
              </a:spcBef>
              <a:defRPr/>
            </a:lvl2pPr>
            <a:lvl3pPr algn="ctr">
              <a:spcBef>
                <a:spcPts val="0"/>
              </a:spcBef>
              <a:defRPr/>
            </a:lvl3pPr>
            <a:lvl4pPr algn="ctr">
              <a:spcBef>
                <a:spcPts val="0"/>
              </a:spcBef>
              <a:defRPr/>
            </a:lvl4pPr>
            <a:lvl5pPr algn="ctr">
              <a:spcBef>
                <a:spcPts val="0"/>
              </a:spcBef>
              <a:defRPr/>
            </a:lvl5pPr>
            <a:lvl6pPr algn="ctr">
              <a:spcBef>
                <a:spcPts val="0"/>
              </a:spcBef>
              <a:defRPr/>
            </a:lvl6pPr>
            <a:lvl7pPr algn="ctr">
              <a:spcBef>
                <a:spcPts val="0"/>
              </a:spcBef>
              <a:defRPr/>
            </a:lvl7pPr>
            <a:lvl8pPr algn="ctr">
              <a:spcBef>
                <a:spcPts val="0"/>
              </a:spcBef>
              <a:defRPr/>
            </a:lvl8pPr>
            <a:lvl9pPr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266175"/>
            <a:ext cx="3999899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2" type="body"/>
          </p:nvPr>
        </p:nvSpPr>
        <p:spPr>
          <a:xfrm>
            <a:off x="4832400" y="1266175"/>
            <a:ext cx="3999899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4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311700" y="555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SzPct val="100000"/>
              <a:defRPr sz="2400"/>
            </a:lvl1pPr>
            <a:lvl2pPr>
              <a:spcBef>
                <a:spcPts val="0"/>
              </a:spcBef>
              <a:buSzPct val="100000"/>
              <a:defRPr sz="2400"/>
            </a:lvl2pPr>
            <a:lvl3pPr>
              <a:spcBef>
                <a:spcPts val="0"/>
              </a:spcBef>
              <a:buSzPct val="100000"/>
              <a:defRPr sz="2400"/>
            </a:lvl3pPr>
            <a:lvl4pPr>
              <a:spcBef>
                <a:spcPts val="0"/>
              </a:spcBef>
              <a:buSzPct val="100000"/>
              <a:defRPr sz="2400"/>
            </a:lvl4pPr>
            <a:lvl5pPr>
              <a:spcBef>
                <a:spcPts val="0"/>
              </a:spcBef>
              <a:buSzPct val="100000"/>
              <a:defRPr sz="2400"/>
            </a:lvl5pPr>
            <a:lvl6pPr>
              <a:spcBef>
                <a:spcPts val="0"/>
              </a:spcBef>
              <a:buSzPct val="100000"/>
              <a:defRPr sz="2400"/>
            </a:lvl6pPr>
            <a:lvl7pPr>
              <a:spcBef>
                <a:spcPts val="0"/>
              </a:spcBef>
              <a:buSzPct val="100000"/>
              <a:defRPr sz="2400"/>
            </a:lvl7pPr>
            <a:lvl8pPr>
              <a:spcBef>
                <a:spcPts val="0"/>
              </a:spcBef>
              <a:buSzPct val="100000"/>
              <a:defRPr sz="2400"/>
            </a:lvl8pPr>
            <a:lvl9pPr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SzPct val="100000"/>
              <a:defRPr sz="1200"/>
            </a:lvl1pPr>
            <a:lvl2pPr>
              <a:spcBef>
                <a:spcPts val="0"/>
              </a:spcBef>
              <a:buSzPct val="100000"/>
              <a:defRPr sz="1200"/>
            </a:lvl2pPr>
            <a:lvl3pPr>
              <a:spcBef>
                <a:spcPts val="0"/>
              </a:spcBef>
              <a:buSzPct val="100000"/>
              <a:defRPr sz="1200"/>
            </a:lvl3pPr>
            <a:lvl4pPr>
              <a:spcBef>
                <a:spcPts val="0"/>
              </a:spcBef>
              <a:buSzPct val="100000"/>
              <a:defRPr sz="1200"/>
            </a:lvl4pPr>
            <a:lvl5pPr>
              <a:spcBef>
                <a:spcPts val="0"/>
              </a:spcBef>
              <a:buSzPct val="100000"/>
              <a:defRPr sz="1200"/>
            </a:lvl5pPr>
            <a:lvl6pPr>
              <a:spcBef>
                <a:spcPts val="0"/>
              </a:spcBef>
              <a:buSzPct val="100000"/>
              <a:defRPr sz="1200"/>
            </a:lvl6pPr>
            <a:lvl7pPr>
              <a:spcBef>
                <a:spcPts val="0"/>
              </a:spcBef>
              <a:buSzPct val="100000"/>
              <a:defRPr sz="1200"/>
            </a:lvl7pPr>
            <a:lvl8pPr>
              <a:spcBef>
                <a:spcPts val="0"/>
              </a:spcBef>
              <a:buSzPct val="100000"/>
              <a:defRPr sz="1200"/>
            </a:lvl8pPr>
            <a:lvl9pPr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90250" y="526350"/>
            <a:ext cx="5613599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Shape 47"/>
          <p:cNvSpPr txBox="1"/>
          <p:nvPr>
            <p:ph type="title"/>
          </p:nvPr>
        </p:nvSpPr>
        <p:spPr>
          <a:xfrm>
            <a:off x="265500" y="1039675"/>
            <a:ext cx="4045199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200"/>
            </a:lvl1pPr>
            <a:lvl2pPr algn="ctr">
              <a:spcBef>
                <a:spcPts val="0"/>
              </a:spcBef>
              <a:buSzPct val="100000"/>
              <a:defRPr sz="4200"/>
            </a:lvl2pPr>
            <a:lvl3pPr algn="ctr">
              <a:spcBef>
                <a:spcPts val="0"/>
              </a:spcBef>
              <a:buSzPct val="100000"/>
              <a:defRPr sz="4200"/>
            </a:lvl3pPr>
            <a:lvl4pPr algn="ctr">
              <a:spcBef>
                <a:spcPts val="0"/>
              </a:spcBef>
              <a:buSzPct val="100000"/>
              <a:defRPr sz="4200"/>
            </a:lvl4pPr>
            <a:lvl5pPr algn="ctr">
              <a:spcBef>
                <a:spcPts val="0"/>
              </a:spcBef>
              <a:buSzPct val="100000"/>
              <a:defRPr sz="4200"/>
            </a:lvl5pPr>
            <a:lvl6pPr algn="ctr">
              <a:spcBef>
                <a:spcPts val="0"/>
              </a:spcBef>
              <a:buSzPct val="100000"/>
              <a:defRPr sz="4200"/>
            </a:lvl6pPr>
            <a:lvl7pPr algn="ctr">
              <a:spcBef>
                <a:spcPts val="0"/>
              </a:spcBef>
              <a:buSzPct val="100000"/>
              <a:defRPr sz="4200"/>
            </a:lvl7pPr>
            <a:lvl8pPr algn="ctr">
              <a:spcBef>
                <a:spcPts val="0"/>
              </a:spcBef>
              <a:buSzPct val="100000"/>
              <a:defRPr sz="4200"/>
            </a:lvl8pPr>
            <a:lvl9pPr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265500" y="2726875"/>
            <a:ext cx="4045199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9" name="Shape 49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>
            <p:ph idx="1" type="body"/>
          </p:nvPr>
        </p:nvSpPr>
        <p:spPr>
          <a:xfrm>
            <a:off x="311700" y="4230725"/>
            <a:ext cx="5998800" cy="5987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1.png"/><Relationship Id="rId4" Type="http://schemas.openxmlformats.org/officeDocument/2006/relationships/image" Target="../media/image00.png"/><Relationship Id="rId5" Type="http://schemas.openxmlformats.org/officeDocument/2006/relationships/image" Target="../media/image0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7.jpg"/><Relationship Id="rId4" Type="http://schemas.openxmlformats.org/officeDocument/2006/relationships/image" Target="../media/image0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Relationship Id="rId4" Type="http://schemas.openxmlformats.org/officeDocument/2006/relationships/image" Target="../media/image08.jpg"/><Relationship Id="rId5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496075" y="1392375"/>
            <a:ext cx="8152800" cy="1051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POVs &amp; Experience Prototypes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0650" y="2443575"/>
            <a:ext cx="1545399" cy="15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8900" y="2443575"/>
            <a:ext cx="1545400" cy="15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9772" y="2443575"/>
            <a:ext cx="1545400" cy="15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496450" y="4071550"/>
            <a:ext cx="750299" cy="40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Hali</a:t>
            </a:r>
          </a:p>
        </p:txBody>
      </p:sp>
      <p:sp>
        <p:nvSpPr>
          <p:cNvPr id="67" name="Shape 67"/>
          <p:cNvSpPr txBox="1"/>
          <p:nvPr/>
        </p:nvSpPr>
        <p:spPr>
          <a:xfrm>
            <a:off x="4222225" y="4071550"/>
            <a:ext cx="700500" cy="40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Max</a:t>
            </a:r>
          </a:p>
        </p:txBody>
      </p:sp>
      <p:sp>
        <p:nvSpPr>
          <p:cNvPr id="68" name="Shape 68"/>
          <p:cNvSpPr txBox="1"/>
          <p:nvPr/>
        </p:nvSpPr>
        <p:spPr>
          <a:xfrm>
            <a:off x="6799650" y="4071550"/>
            <a:ext cx="947400" cy="401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latin typeface="Economica"/>
                <a:ea typeface="Economica"/>
                <a:cs typeface="Economica"/>
                <a:sym typeface="Economica"/>
              </a:rPr>
              <a:t>Doshi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Might We… Mariko - International Traveler 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encourage the reverse and have others communicate with the user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help her find connections in her immediate surroundings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make the travel experience less isolating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How might we let her family and friends travel with her or feel like they’re with her?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Might We… Karina - Student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decrease the needs of travelers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help her be more flexible in her needs</a:t>
            </a:r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involve strangers/locals in the hunt for necessities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algn="ctr">
              <a:spcBef>
                <a:spcPts val="0"/>
              </a:spcBef>
              <a:buNone/>
            </a:pPr>
            <a:r>
              <a:rPr b="1" lang="en" sz="2500"/>
              <a:t>How might we help accommodate individual travelers’ needs and provide her with the convenience of home when she’s on-the-go?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Solutions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5226975" y="1123125"/>
            <a:ext cx="3605399" cy="3589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500"/>
              <a:t>EventPOP</a:t>
            </a:r>
          </a:p>
          <a:p>
            <a:pPr rtl="0">
              <a:spcBef>
                <a:spcPts val="0"/>
              </a:spcBef>
              <a:buNone/>
            </a:pPr>
            <a:r>
              <a:rPr lang="en" sz="2500"/>
              <a:t>Cultural Translation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500"/>
              <a:t>Tasker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00" y="1123112"/>
            <a:ext cx="4785475" cy="358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9773" y="2469149"/>
            <a:ext cx="1722599" cy="229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User Testers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266175"/>
            <a:ext cx="39998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1" sz="2500"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7651" y="1152573"/>
            <a:ext cx="2048700" cy="273149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924" y="1205999"/>
            <a:ext cx="2048700" cy="273149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376" y="1152423"/>
            <a:ext cx="2048700" cy="273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5" name="Shape 155"/>
          <p:cNvSpPr txBox="1"/>
          <p:nvPr/>
        </p:nvSpPr>
        <p:spPr>
          <a:xfrm>
            <a:off x="682375" y="3884075"/>
            <a:ext cx="1911299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Juan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Dominican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Republic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3616350" y="3937500"/>
            <a:ext cx="1911299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Monica + Nil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South Korea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550325" y="3937500"/>
            <a:ext cx="1911299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Jordan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America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Experience Prototype #1 - EventPOP</a:t>
            </a:r>
          </a:p>
        </p:txBody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400" y="1082812"/>
            <a:ext cx="4915200" cy="366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Results &amp; Validity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539675" y="1152425"/>
            <a:ext cx="5292599" cy="369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Simple, intuitive interface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Pop up events could be disrupting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Posting an event is not as intuitive as finding an event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Users enjoy planning beforehand</a:t>
            </a:r>
          </a:p>
          <a:p>
            <a:pPr>
              <a:spcBef>
                <a:spcPts val="0"/>
              </a:spcBef>
              <a:buNone/>
            </a:pPr>
            <a:r>
              <a:rPr b="1" lang="en"/>
              <a:t>Conclusion: Adds spontaneity, but a user with plans would only go to events if they had extra time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075" y="1152425"/>
            <a:ext cx="2767825" cy="369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Experience Prototype #2 - Cultural Translation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700" y="1152412"/>
            <a:ext cx="4920599" cy="368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Results &amp; Validity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50" y="1102762"/>
            <a:ext cx="2714750" cy="36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idx="2" type="body"/>
          </p:nvPr>
        </p:nvSpPr>
        <p:spPr>
          <a:xfrm>
            <a:off x="3539675" y="1152425"/>
            <a:ext cx="5292599" cy="369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Linear flow helps identify user needs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Assumes that user has American cultural background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Could include more basic needs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Relation to “what would you do at home” draws cultural parallel</a:t>
            </a:r>
          </a:p>
          <a:p>
            <a:pPr rtl="0">
              <a:spcBef>
                <a:spcPts val="0"/>
              </a:spcBef>
              <a:buNone/>
            </a:pPr>
            <a:r>
              <a:rPr b="1" lang="en"/>
              <a:t>Conclusion: Simplicity helps hone in on cultural parallels to basic needs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But app needs to be aware of user’s culture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Experience Prototype #3 - Tasker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12205" l="-16671" r="-17449" t="12499"/>
          <a:stretch/>
        </p:blipFill>
        <p:spPr>
          <a:xfrm>
            <a:off x="2026125" y="1152424"/>
            <a:ext cx="5091749" cy="381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Results &amp; Validity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675" y="1215412"/>
            <a:ext cx="2673449" cy="3564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 txBox="1"/>
          <p:nvPr>
            <p:ph idx="2" type="body"/>
          </p:nvPr>
        </p:nvSpPr>
        <p:spPr>
          <a:xfrm>
            <a:off x="3539675" y="1152425"/>
            <a:ext cx="5292599" cy="369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User can stay in familiar area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Visibility between user and tasker is important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Unclear if can request product or service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Unclear how to pay for delivery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/>
              <a:t>Conclusion: App felt more like an on-demand delivery service than a way to navigate a foreign place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Problem Domain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3600"/>
              <a:t>Remedying the </a:t>
            </a:r>
            <a:r>
              <a:rPr b="1" i="1" lang="en" sz="3600"/>
              <a:t>difficulties and worries</a:t>
            </a:r>
            <a:r>
              <a:rPr lang="en" sz="3600"/>
              <a:t> that may arise for </a:t>
            </a:r>
            <a:r>
              <a:rPr b="1" i="1" lang="en" sz="3600" u="sng"/>
              <a:t>anyone</a:t>
            </a:r>
            <a:r>
              <a:rPr lang="en" sz="3600"/>
              <a:t> traveling to </a:t>
            </a:r>
            <a:r>
              <a:rPr b="1" i="1" lang="en" sz="3600"/>
              <a:t>unfamiliar destinations</a:t>
            </a:r>
            <a:r>
              <a:rPr lang="en" sz="3600"/>
              <a:t>.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000"/>
              <a:t>Original POVs related to storing experiences, displaying necessities, and staying connected.</a:t>
            </a:r>
          </a:p>
          <a:p>
            <a:pPr rtl="0">
              <a:spcBef>
                <a:spcPts val="0"/>
              </a:spcBef>
              <a:buNone/>
            </a:pPr>
            <a:r>
              <a:rPr lang="en" sz="2000"/>
              <a:t>Best solutions came from storing experiences and displaying necessities</a:t>
            </a:r>
          </a:p>
          <a:p>
            <a:pPr rtl="0">
              <a:spcBef>
                <a:spcPts val="0"/>
              </a:spcBef>
              <a:buNone/>
            </a:pPr>
            <a:r>
              <a:rPr lang="en" sz="2000"/>
              <a:t>EventPOP and Cultural Translation were best able to communicate their purpose and Cultural Translation had a simpler interface.</a:t>
            </a:r>
          </a:p>
          <a:p>
            <a:pPr rtl="0">
              <a:spcBef>
                <a:spcPts val="0"/>
              </a:spcBef>
              <a:buNone/>
            </a:pPr>
            <a:r>
              <a:rPr lang="en" sz="2000"/>
              <a:t>Tasker came across as an on-demand service.</a:t>
            </a:r>
          </a:p>
          <a:p>
            <a:pPr>
              <a:spcBef>
                <a:spcPts val="0"/>
              </a:spcBef>
              <a:buNone/>
            </a:pPr>
            <a:r>
              <a:rPr lang="en" sz="2000"/>
              <a:t>We would love your feedback on our prototypes. 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POV - Preparation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409800" y="1005200"/>
            <a:ext cx="5734199" cy="3917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100"/>
              <a:t>We met </a:t>
            </a:r>
            <a:r>
              <a:rPr b="1" lang="en" sz="2100"/>
              <a:t>Maruk</a:t>
            </a:r>
            <a:r>
              <a:rPr lang="en" sz="2100"/>
              <a:t>, a frequent international traveler.</a:t>
            </a:r>
          </a:p>
          <a:p>
            <a:pPr rtl="0">
              <a:spcBef>
                <a:spcPts val="0"/>
              </a:spcBef>
              <a:buNone/>
            </a:pPr>
            <a:r>
              <a:rPr lang="en" sz="2100"/>
              <a:t>We were amazed to find that he often traveled spontaneously, and thus, </a:t>
            </a:r>
            <a:r>
              <a:rPr b="1" lang="en" sz="2100"/>
              <a:t>would go to a foreign country unprepared both logistically and culturally</a:t>
            </a:r>
            <a:r>
              <a:rPr lang="en" sz="2100"/>
              <a:t>.</a:t>
            </a:r>
          </a:p>
          <a:p>
            <a:pPr rtl="0">
              <a:spcBef>
                <a:spcPts val="0"/>
              </a:spcBef>
              <a:buNone/>
            </a:pPr>
            <a:r>
              <a:rPr lang="en" sz="2100"/>
              <a:t>It would be game changing if we could </a:t>
            </a:r>
            <a:r>
              <a:rPr b="1" lang="en" sz="2100"/>
              <a:t>help him better prepare so travel feels more natural</a:t>
            </a:r>
            <a:r>
              <a:rPr lang="en" sz="2100"/>
              <a:t>. </a:t>
            </a: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3">
            <a:alphaModFix/>
          </a:blip>
          <a:srcRect b="2582" l="29686" r="38968" t="22348"/>
          <a:stretch/>
        </p:blipFill>
        <p:spPr>
          <a:xfrm>
            <a:off x="605825" y="1152425"/>
            <a:ext cx="2426500" cy="371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Interviews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500" y="1266325"/>
            <a:ext cx="2006700" cy="210299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4">
            <a:alphaModFix/>
          </a:blip>
          <a:srcRect b="14453" l="0" r="24058" t="5953"/>
          <a:stretch/>
        </p:blipFill>
        <p:spPr>
          <a:xfrm>
            <a:off x="3568650" y="1266325"/>
            <a:ext cx="2006700" cy="210299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5">
            <a:alphaModFix/>
          </a:blip>
          <a:srcRect b="46103" l="6425" r="43606" t="17804"/>
          <a:stretch/>
        </p:blipFill>
        <p:spPr>
          <a:xfrm>
            <a:off x="6700800" y="1266325"/>
            <a:ext cx="2006700" cy="2102999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1" name="Shape 91"/>
          <p:cNvSpPr txBox="1"/>
          <p:nvPr/>
        </p:nvSpPr>
        <p:spPr>
          <a:xfrm>
            <a:off x="484200" y="3483225"/>
            <a:ext cx="1911299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Genki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24 years old</a:t>
            </a:r>
          </a:p>
          <a:p>
            <a:pPr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Japanese</a:t>
            </a:r>
          </a:p>
          <a:p>
            <a:pPr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6921000" y="3483225"/>
            <a:ext cx="1911299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Lan De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65 years old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Chinese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3616350" y="3483225"/>
            <a:ext cx="1911299" cy="11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Karina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20 years old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American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500"/>
              <a:t>“Usually stay home in comfort zone” - Genki</a:t>
            </a:r>
          </a:p>
          <a:p>
            <a:pPr rtl="0">
              <a:spcBef>
                <a:spcPts val="0"/>
              </a:spcBef>
              <a:buNone/>
            </a:pPr>
            <a:r>
              <a:rPr lang="en" sz="2500"/>
              <a:t>“We stayed in a traditional hotel [in Japan]. We didn’t know how to use the toilets, showers, and sleeping areas” - Karina</a:t>
            </a:r>
          </a:p>
          <a:p>
            <a:pPr lvl="0">
              <a:spcBef>
                <a:spcPts val="0"/>
              </a:spcBef>
              <a:buNone/>
            </a:pPr>
            <a:r>
              <a:rPr lang="en" sz="2500"/>
              <a:t>“The world is a very big place” - Lan De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POV - Storing Experiences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We met </a:t>
            </a:r>
            <a:r>
              <a:rPr b="1" lang="en" sz="2400"/>
              <a:t>Ami, a flight attendant</a:t>
            </a:r>
            <a:r>
              <a:rPr lang="en" sz="2400"/>
              <a:t> who travels frequently.</a:t>
            </a:r>
          </a:p>
          <a:p>
            <a:pPr rtl="0">
              <a:spcBef>
                <a:spcPts val="0"/>
              </a:spcBef>
              <a:buNone/>
            </a:pPr>
            <a:r>
              <a:rPr lang="en" sz="2400"/>
              <a:t>We were amazed to find that some flight attendants keep online travel journals, but </a:t>
            </a:r>
            <a:r>
              <a:rPr b="1" lang="en" sz="2400"/>
              <a:t>Ami doesn’t journal because it takes too much time and effort</a:t>
            </a:r>
            <a:r>
              <a:rPr lang="en" sz="2400"/>
              <a:t>.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It would be game changing to have </a:t>
            </a:r>
            <a:r>
              <a:rPr b="1" lang="en" sz="2400"/>
              <a:t>an easy way to store experiences</a:t>
            </a:r>
            <a:r>
              <a:rPr lang="en" sz="2400"/>
              <a:t> for future reference and sharing.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POV - Staying Connected</a:t>
            </a: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2867150" y="1057300"/>
            <a:ext cx="6276899" cy="3511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200"/>
              <a:t>We met </a:t>
            </a:r>
            <a:r>
              <a:rPr b="1" lang="en" sz="2200"/>
              <a:t>Mariko</a:t>
            </a:r>
            <a:r>
              <a:rPr lang="en" sz="2200"/>
              <a:t>, an older woman from Japan</a:t>
            </a:r>
          </a:p>
          <a:p>
            <a:pPr rtl="0">
              <a:spcBef>
                <a:spcPts val="0"/>
              </a:spcBef>
              <a:buNone/>
            </a:pPr>
            <a:r>
              <a:rPr lang="en" sz="2200"/>
              <a:t>We were amazed to find that </a:t>
            </a:r>
            <a:r>
              <a:rPr b="1" lang="en" sz="2200"/>
              <a:t>she searched for public wifi and phonebooths</a:t>
            </a:r>
            <a:r>
              <a:rPr lang="en" sz="2200"/>
              <a:t> to communicate with loved ones while traveling. </a:t>
            </a:r>
          </a:p>
          <a:p>
            <a:pPr>
              <a:spcBef>
                <a:spcPts val="0"/>
              </a:spcBef>
              <a:buNone/>
            </a:pPr>
            <a:r>
              <a:rPr lang="en" sz="2200"/>
              <a:t>It would be game changing to </a:t>
            </a:r>
            <a:r>
              <a:rPr b="1" lang="en" sz="2200"/>
              <a:t>provide an efficient way to stay connected while traveling.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226" l="31988" r="27545" t="1183"/>
          <a:stretch/>
        </p:blipFill>
        <p:spPr>
          <a:xfrm>
            <a:off x="406025" y="1152425"/>
            <a:ext cx="2289625" cy="362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POV - Displaying Necessities 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2666575" y="1254525"/>
            <a:ext cx="63663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300"/>
              <a:t>We met </a:t>
            </a:r>
            <a:r>
              <a:rPr b="1" lang="en" sz="2300"/>
              <a:t>Karina</a:t>
            </a:r>
            <a:r>
              <a:rPr lang="en" sz="2300"/>
              <a:t>, a student who travels out of the country at least once a year.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We were amazed to find that </a:t>
            </a:r>
            <a:r>
              <a:rPr b="1" lang="en" sz="2300"/>
              <a:t>travelers must know the nearest locations of necessities</a:t>
            </a:r>
            <a:r>
              <a:rPr lang="en" sz="2300"/>
              <a:t>, such as restrooms, when traveling.</a:t>
            </a:r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It would be game changing to </a:t>
            </a:r>
            <a:r>
              <a:rPr b="1" lang="en" sz="2300"/>
              <a:t>easily fulfill the needs of travelers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54525"/>
            <a:ext cx="2119524" cy="343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599" cy="70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How Might We… Ami - Flight Attendant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311700" y="1266325"/>
            <a:ext cx="8520599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remind her to record experiences</a:t>
            </a:r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connect her travel experiences to her average life</a:t>
            </a:r>
          </a:p>
          <a:p>
            <a:pPr indent="-387350" lvl="0" marL="457200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500"/>
              <a:t>make documenting a collaborative process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b="1" lang="en" sz="3000"/>
              <a:t>How might we help her focus on and preserve the moment?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